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  <p:sldMasterId id="2147483662" r:id="rId2"/>
  </p:sldMasterIdLst>
  <p:notesMasterIdLst>
    <p:notesMasterId r:id="rId33"/>
  </p:notesMasterIdLst>
  <p:handoutMasterIdLst>
    <p:handoutMasterId r:id="rId34"/>
  </p:handoutMasterIdLst>
  <p:sldIdLst>
    <p:sldId id="256" r:id="rId3"/>
    <p:sldId id="286" r:id="rId4"/>
    <p:sldId id="287" r:id="rId5"/>
    <p:sldId id="289" r:id="rId6"/>
    <p:sldId id="257" r:id="rId7"/>
    <p:sldId id="267" r:id="rId8"/>
    <p:sldId id="273" r:id="rId9"/>
    <p:sldId id="285" r:id="rId10"/>
    <p:sldId id="281" r:id="rId11"/>
    <p:sldId id="290" r:id="rId12"/>
    <p:sldId id="274" r:id="rId13"/>
    <p:sldId id="275" r:id="rId14"/>
    <p:sldId id="283" r:id="rId15"/>
    <p:sldId id="284" r:id="rId16"/>
    <p:sldId id="277" r:id="rId17"/>
    <p:sldId id="278" r:id="rId18"/>
    <p:sldId id="263" r:id="rId19"/>
    <p:sldId id="279" r:id="rId20"/>
    <p:sldId id="259" r:id="rId21"/>
    <p:sldId id="265" r:id="rId22"/>
    <p:sldId id="266" r:id="rId23"/>
    <p:sldId id="292" r:id="rId24"/>
    <p:sldId id="291" r:id="rId25"/>
    <p:sldId id="295" r:id="rId26"/>
    <p:sldId id="299" r:id="rId27"/>
    <p:sldId id="293" r:id="rId28"/>
    <p:sldId id="296" r:id="rId29"/>
    <p:sldId id="297" r:id="rId30"/>
    <p:sldId id="298" r:id="rId31"/>
    <p:sldId id="270" r:id="rId32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C8B00"/>
    <a:srgbClr val="E7A219"/>
    <a:srgbClr val="A40000"/>
    <a:srgbClr val="CC3300"/>
    <a:srgbClr val="FFFFCC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35" d="100"/>
          <a:sy n="135" d="100"/>
        </p:scale>
        <p:origin x="48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613350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600200"/>
            <a:ext cx="7239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3962400"/>
            <a:ext cx="64008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231263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723698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229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229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51076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6878182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256583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472759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42567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8144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60230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600200"/>
            <a:ext cx="7239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3962400"/>
            <a:ext cx="64008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229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229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2" descr="https://west-wind.com/images/wwtoolbarlogo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397812"/>
            <a:ext cx="1143000" cy="27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61" r:id="rId8"/>
    <p:sldLayoutId id="2147483658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61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2" descr="https://west-wind.com/images/wwtoolbar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397812"/>
            <a:ext cx="1143000" cy="27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32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.gl/kgGpDp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echempower.com/benchmarks/#section=data-r13&amp;hw=ph&amp;test=plaintext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838200" y="1828800"/>
            <a:ext cx="731520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 with ASP.NET Core Backends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52400" y="2971800"/>
            <a:ext cx="6400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  <a:hlinkClick r:id="rId3"/>
              </a:rPr>
              <a:t>west-wind.com</a:t>
            </a:r>
            <a:endParaRPr lang="en-US" sz="2000" dirty="0">
              <a:latin typeface="Verdana" pitchFamily="34" charset="0"/>
              <a:hlinkClick r:id="rId4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  <a:hlinkClick r:id="rId4"/>
              </a:rPr>
              <a:t>Weblog.west-wind.com</a:t>
            </a: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b="0">
                <a:hlinkClick r:id="rId5"/>
              </a:rPr>
              <a:t>https://goo.gl/kgGpDp</a:t>
            </a:r>
            <a:endParaRPr lang="en-US" sz="2000" b="0"/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b="0"/>
              <a:t>	</a:t>
            </a:r>
            <a:endParaRPr lang="en-US" sz="2400" dirty="0">
              <a:latin typeface="Verdana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the Angular CLI	</a:t>
            </a:r>
          </a:p>
          <a:p>
            <a:pPr lvl="1"/>
            <a:r>
              <a:rPr lang="en-US"/>
              <a:t>Provides most dev/build features in one place</a:t>
            </a:r>
          </a:p>
          <a:p>
            <a:pPr lvl="1"/>
            <a:r>
              <a:rPr lang="en-US" b="1"/>
              <a:t>ng serve</a:t>
            </a:r>
            <a:r>
              <a:rPr lang="en-US"/>
              <a:t> – run live reload web server</a:t>
            </a:r>
          </a:p>
          <a:p>
            <a:pPr lvl="1"/>
            <a:r>
              <a:rPr lang="en-US" b="1"/>
              <a:t>ng build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build production ready builds</a:t>
            </a:r>
          </a:p>
          <a:p>
            <a:pPr lvl="1"/>
            <a:r>
              <a:rPr lang="en-US" b="1"/>
              <a:t>ng generate</a:t>
            </a:r>
            <a:r>
              <a:rPr lang="en-US"/>
              <a:t> – create components/services</a:t>
            </a:r>
          </a:p>
          <a:p>
            <a:r>
              <a:rPr lang="en-US"/>
              <a:t>Don't get bogged down</a:t>
            </a:r>
          </a:p>
          <a:p>
            <a:pPr lvl="1"/>
            <a:r>
              <a:rPr lang="en-US"/>
              <a:t>Initially – JUST DO IT!</a:t>
            </a:r>
          </a:p>
          <a:p>
            <a:pPr lvl="1"/>
            <a:r>
              <a:rPr lang="en-US"/>
              <a:t>Follow the walkthrough - guidelines</a:t>
            </a:r>
          </a:p>
          <a:p>
            <a:pPr lvl="1"/>
            <a:r>
              <a:rPr lang="en-US"/>
              <a:t>Ignore the pile of tech involved</a:t>
            </a:r>
          </a:p>
          <a:p>
            <a:pPr lvl="1"/>
            <a:r>
              <a:rPr lang="en-US"/>
              <a:t>Pick up the tech as you go and need it</a:t>
            </a:r>
          </a:p>
          <a:p>
            <a:r>
              <a:rPr lang="en-US"/>
              <a:t>Rock on!</a:t>
            </a:r>
          </a:p>
          <a:p>
            <a:pPr lvl="1"/>
            <a:r>
              <a:rPr lang="en-US"/>
              <a:t>After initial tech overload Angular is </a:t>
            </a:r>
            <a:br>
              <a:rPr lang="en-US"/>
            </a:br>
            <a:r>
              <a:rPr lang="en-US" b="1"/>
              <a:t>very productive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 b="1"/>
          </a:p>
          <a:p>
            <a:endParaRPr lang="en-US"/>
          </a:p>
        </p:txBody>
      </p:sp>
      <p:pic>
        <p:nvPicPr>
          <p:cNvPr id="1026" name="Picture 2" descr="cropped-angular.png (512×51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03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105400"/>
          </a:xfrm>
        </p:spPr>
        <p:txBody>
          <a:bodyPr/>
          <a:lstStyle/>
          <a:p>
            <a:r>
              <a:rPr lang="en-US" sz="2000"/>
              <a:t>There’s a lot to learn</a:t>
            </a:r>
          </a:p>
          <a:p>
            <a:pPr lvl="1"/>
            <a:r>
              <a:rPr lang="en-US" sz="1600"/>
              <a:t>No need to understand it all, all at once</a:t>
            </a:r>
          </a:p>
          <a:p>
            <a:pPr lvl="1"/>
            <a:r>
              <a:rPr lang="en-US" sz="1600"/>
              <a:t>Start with what you need  to get started</a:t>
            </a:r>
          </a:p>
          <a:p>
            <a:pPr lvl="1"/>
            <a:r>
              <a:rPr lang="en-US" sz="1600"/>
              <a:t>Pick up more advanced features later</a:t>
            </a:r>
          </a:p>
          <a:p>
            <a:r>
              <a:rPr lang="en-US" sz="2000"/>
              <a:t>Start With:</a:t>
            </a:r>
          </a:p>
          <a:p>
            <a:pPr lvl="1"/>
            <a:r>
              <a:rPr lang="en-US" sz="1600"/>
              <a:t>Creating Components &amp; Services</a:t>
            </a:r>
          </a:p>
          <a:p>
            <a:pPr lvl="1"/>
            <a:r>
              <a:rPr lang="en-US" sz="1600"/>
              <a:t>DataBinding &amp; Event handling</a:t>
            </a:r>
          </a:p>
          <a:p>
            <a:pPr lvl="1"/>
            <a:r>
              <a:rPr lang="en-US" sz="1600"/>
              <a:t>Understanding ES6/Typescript</a:t>
            </a:r>
          </a:p>
          <a:p>
            <a:pPr lvl="1"/>
            <a:r>
              <a:rPr lang="en-US" sz="1600"/>
              <a:t>Lots of good examples and templates exist</a:t>
            </a:r>
          </a:p>
          <a:p>
            <a:r>
              <a:rPr lang="en-US" sz="2000"/>
              <a:t>Learn as you go</a:t>
            </a:r>
          </a:p>
          <a:p>
            <a:pPr lvl="1"/>
            <a:r>
              <a:rPr lang="en-US" sz="1600"/>
              <a:t>Use the documentation – it’s excellent</a:t>
            </a:r>
          </a:p>
          <a:p>
            <a:pPr lvl="1"/>
            <a:r>
              <a:rPr lang="en-US" sz="1600"/>
              <a:t>Lots of good examples out there – code by numbers</a:t>
            </a:r>
          </a:p>
          <a:p>
            <a:pPr lvl="1"/>
            <a:r>
              <a:rPr lang="en-US" sz="1600"/>
              <a:t>StackOverflow</a:t>
            </a:r>
          </a:p>
          <a:p>
            <a:pPr lvl="1"/>
            <a:r>
              <a:rPr lang="en-US" sz="1600"/>
              <a:t>Easiest way is to learn by doing</a:t>
            </a:r>
          </a:p>
          <a:p>
            <a:pPr lvl="1"/>
            <a:r>
              <a:rPr lang="en-US" sz="1600"/>
              <a:t>Learn as you go and circle back to more advanced topics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383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105400"/>
          </a:xfrm>
        </p:spPr>
        <p:txBody>
          <a:bodyPr/>
          <a:lstStyle/>
          <a:p>
            <a:r>
              <a:rPr lang="en-US" sz="2000"/>
              <a:t>Classes as Components</a:t>
            </a:r>
          </a:p>
          <a:p>
            <a:pPr lvl="1"/>
            <a:r>
              <a:rPr lang="en-US" sz="1600"/>
              <a:t>Classes are the 'model'</a:t>
            </a:r>
          </a:p>
          <a:p>
            <a:pPr lvl="1"/>
            <a:r>
              <a:rPr lang="en-US" sz="1600"/>
              <a:t>All dependencies are declared up front</a:t>
            </a:r>
          </a:p>
          <a:p>
            <a:pPr lvl="1"/>
            <a:r>
              <a:rPr lang="en-US" sz="1600"/>
              <a:t>Constructor Dependency Injection</a:t>
            </a:r>
          </a:p>
          <a:p>
            <a:r>
              <a:rPr lang="en-US" sz="2000"/>
              <a:t>Module Loading</a:t>
            </a:r>
          </a:p>
          <a:p>
            <a:pPr lvl="1"/>
            <a:r>
              <a:rPr lang="en-US" sz="1600"/>
              <a:t>Breaks up JavaScript code by class</a:t>
            </a:r>
          </a:p>
          <a:p>
            <a:pPr lvl="1"/>
            <a:r>
              <a:rPr lang="en-US" sz="1600"/>
              <a:t>Allows for script file dependencies to be found</a:t>
            </a:r>
          </a:p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Two-way databinding (also one way bindings)</a:t>
            </a:r>
          </a:p>
          <a:p>
            <a:pPr lvl="1"/>
            <a:r>
              <a:rPr lang="en-US" sz="1600"/>
              <a:t>Clas properties bind to the View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&lt;div&gt;{{property}}&lt;/div&gt;</a:t>
            </a:r>
            <a:r>
              <a:rPr lang="en-US" sz="1600"/>
              <a:t> - literal binding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[(ngModel)]="property"</a:t>
            </a:r>
            <a:r>
              <a:rPr lang="en-US" sz="1600"/>
              <a:t> – control binding</a:t>
            </a:r>
          </a:p>
          <a:p>
            <a:r>
              <a:rPr lang="en-US" sz="2000"/>
              <a:t>Event Handling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(click)="method"</a:t>
            </a:r>
            <a:r>
              <a:rPr lang="en-US" sz="1600"/>
              <a:t> – event binding</a:t>
            </a:r>
          </a:p>
          <a:p>
            <a:pPr lvl="1"/>
            <a:r>
              <a:rPr lang="en-US" sz="1600"/>
              <a:t>Event Emitter – publish events</a:t>
            </a:r>
          </a:p>
          <a:p>
            <a:pPr lvl="1"/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6766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457200"/>
          </a:xfrm>
        </p:spPr>
        <p:txBody>
          <a:bodyPr/>
          <a:lstStyle/>
          <a:p>
            <a:r>
              <a:rPr lang="en-US" sz="2800"/>
              <a:t>Angular Classes as Components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6030167" cy="4982270"/>
          </a:xfrm>
          <a:prstGeom prst="rect">
            <a:avLst/>
          </a:prstGeom>
        </p:spPr>
      </p:pic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8926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a Component?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105400"/>
          </a:xfrm>
        </p:spPr>
        <p:txBody>
          <a:bodyPr/>
          <a:lstStyle/>
          <a:p>
            <a:r>
              <a:rPr lang="en-US"/>
              <a:t>Typescript Class</a:t>
            </a:r>
          </a:p>
          <a:p>
            <a:pPr lvl="1"/>
            <a:r>
              <a:rPr lang="en-US"/>
              <a:t>Properties are the 'model'</a:t>
            </a:r>
          </a:p>
          <a:p>
            <a:pPr lvl="1"/>
            <a:r>
              <a:rPr lang="en-US"/>
              <a:t>Methods are the event handler</a:t>
            </a:r>
          </a:p>
          <a:p>
            <a:r>
              <a:rPr lang="en-US"/>
              <a:t>MetaData</a:t>
            </a:r>
          </a:p>
          <a:p>
            <a:pPr lvl="1"/>
            <a:r>
              <a:rPr lang="en-US"/>
              <a:t>Describes component characteristics and dependencies</a:t>
            </a:r>
          </a:p>
          <a:p>
            <a:r>
              <a:rPr lang="en-US"/>
              <a:t>Templates</a:t>
            </a:r>
          </a:p>
          <a:p>
            <a:pPr lvl="1"/>
            <a:r>
              <a:rPr lang="en-US"/>
              <a:t>HTML Template holds the 'View' for the component</a:t>
            </a:r>
          </a:p>
          <a:p>
            <a:pPr lvl="1"/>
            <a:r>
              <a:rPr lang="en-US"/>
              <a:t>Templates can be strings (</a:t>
            </a:r>
            <a:r>
              <a:rPr lang="en-US" b="1"/>
              <a:t>.Template</a:t>
            </a:r>
            <a:r>
              <a:rPr lang="en-US"/>
              <a:t>)</a:t>
            </a:r>
          </a:p>
          <a:p>
            <a:pPr lvl="1"/>
            <a:r>
              <a:rPr lang="en-US"/>
              <a:t>Templates can be files (</a:t>
            </a:r>
            <a:r>
              <a:rPr lang="en-US" b="1"/>
              <a:t>.TemplateUrl</a:t>
            </a:r>
            <a:r>
              <a:rPr lang="en-US"/>
              <a:t>)</a:t>
            </a:r>
          </a:p>
          <a:p>
            <a:pPr lvl="1"/>
            <a:r>
              <a:rPr lang="en-US"/>
              <a:t>Compiled into JavaScript</a:t>
            </a:r>
          </a:p>
          <a:p>
            <a:pPr lvl="1"/>
            <a:r>
              <a:rPr lang="en-US"/>
              <a:t>Compiled into the output bundle (main.browser.js)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9532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2743200" y="533401"/>
            <a:ext cx="6400800" cy="6324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28600" y="838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Import dependencies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0707" y="1676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 meta data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8600" y="2480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Class definition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1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dependencies are injected in ctor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28600" y="3352800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Properties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model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4385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event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0"/>
            <a:ext cx="77724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sz="2000" kern="0"/>
              <a:t>Typescript Classes as Components</a:t>
            </a: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07562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51" y="762000"/>
            <a:ext cx="6578449" cy="556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8600" y="21336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{{ Literal Bindings}}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8600" y="3166748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*ngFor – looping component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8600" y="3581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(event)</a:t>
            </a:r>
            <a:r>
              <a:rPr kumimoji="0" lang="en-US" sz="1100" b="1" i="0" u="none" strike="noStrike" cap="none" normalizeH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 binding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665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Component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Databinding</a:t>
            </a:r>
            <a:endParaRPr lang="en-US" dirty="0"/>
          </a:p>
          <a:p>
            <a:pPr lvl="1"/>
            <a:r>
              <a:rPr lang="en-US" dirty="0"/>
              <a:t>HTML Markup with enhancements</a:t>
            </a:r>
          </a:p>
          <a:p>
            <a:pPr lvl="1"/>
            <a:r>
              <a:rPr lang="en-US" dirty="0"/>
              <a:t>Template tags: </a:t>
            </a:r>
            <a:r>
              <a:rPr lang="en-US" b="1">
                <a:solidFill>
                  <a:srgbClr val="FFFFCC"/>
                </a:solidFill>
              </a:rPr>
              <a:t>{{ expression </a:t>
            </a:r>
            <a:r>
              <a:rPr lang="en-US" b="1" dirty="0">
                <a:solidFill>
                  <a:srgbClr val="FFFFCC"/>
                </a:solidFill>
              </a:rPr>
              <a:t>}}</a:t>
            </a:r>
          </a:p>
          <a:p>
            <a:pPr lvl="1"/>
            <a:r>
              <a:rPr lang="en-US"/>
              <a:t>One way binding: </a:t>
            </a:r>
            <a:r>
              <a:rPr lang="en-US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/>
              <a:t>Two way binding: </a:t>
            </a:r>
            <a:r>
              <a:rPr lang="en-US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/>
              <a:t>Event binding: </a:t>
            </a:r>
            <a:r>
              <a:rPr lang="en-US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/>
              <a:t>Databinding works against </a:t>
            </a:r>
            <a:r>
              <a:rPr lang="en-US" b="1"/>
              <a:t>any</a:t>
            </a:r>
            <a:r>
              <a:rPr lang="en-US"/>
              <a:t> attribute and event!</a:t>
            </a:r>
          </a:p>
          <a:p>
            <a:r>
              <a:rPr lang="en-US"/>
              <a:t>Directives</a:t>
            </a:r>
          </a:p>
          <a:p>
            <a:pPr lvl="1"/>
            <a:r>
              <a:rPr lang="en-US"/>
              <a:t>*ngIf – conditional rendering of element</a:t>
            </a:r>
          </a:p>
          <a:p>
            <a:pPr lvl="1"/>
            <a:r>
              <a:rPr lang="en-US"/>
              <a:t>*ngFor – loop construct</a:t>
            </a:r>
          </a:p>
          <a:p>
            <a:pPr lvl="1"/>
            <a:r>
              <a:rPr lang="en-US"/>
              <a:t>[ngClass] = "{selected: activeTab == 'options'}"</a:t>
            </a:r>
            <a:br>
              <a:rPr lang="en-US"/>
            </a:b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2160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Composition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49458" y="1600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48746" y="2922052"/>
            <a:ext cx="2209800" cy="431529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View Outlets (router)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renders a router view</a:t>
            </a:r>
            <a:endParaRPr kumimoji="0" lang="en-US" sz="1100" b="1" i="0" u="none" strike="noStrike" cap="none" normalizeH="0" baseline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20972" y="4068884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</a:rPr>
              <a:t>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40593"/>
          <a:stretch/>
        </p:blipFill>
        <p:spPr>
          <a:xfrm>
            <a:off x="3601340" y="1371600"/>
            <a:ext cx="5542660" cy="3603284"/>
          </a:xfrm>
          <a:prstGeom prst="rect">
            <a:avLst/>
          </a:prstGeom>
        </p:spPr>
      </p:pic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4398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MV*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762000"/>
            <a:ext cx="7315200" cy="592573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  <a:softEdge rad="304800"/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Html</a:t>
            </a:r>
            <a:r>
              <a:rPr kumimoji="0" lang="en-US" sz="1800" b="1" i="0" strike="noStrike" cap="none" normalizeH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 Page (index.html)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Flowchart: Document 5"/>
          <p:cNvSpPr/>
          <p:nvPr/>
        </p:nvSpPr>
        <p:spPr bwMode="auto">
          <a:xfrm>
            <a:off x="533400" y="1602556"/>
            <a:ext cx="3429000" cy="1854422"/>
          </a:xfrm>
          <a:prstGeom prst="flowChartDocument">
            <a:avLst/>
          </a:prstGeom>
          <a:solidFill>
            <a:srgbClr val="BC8B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>
                <a:ln>
                  <a:noFill/>
                </a:ln>
                <a:solidFill>
                  <a:srgbClr val="FFFFCC"/>
                </a:solidFill>
                <a:effectLst/>
                <a:latin typeface="Arial" charset="0"/>
              </a:rPr>
              <a:t>Template </a:t>
            </a:r>
            <a:r>
              <a:rPr kumimoji="0" lang="en-US" sz="1600" i="0" u="none" strike="noStrike" cap="none" normalizeH="0" baseline="0">
                <a:ln>
                  <a:noFill/>
                </a:ln>
                <a:solidFill>
                  <a:srgbClr val="FFFFCC"/>
                </a:solidFill>
                <a:effectLst/>
                <a:latin typeface="Arial" charset="0"/>
              </a:rPr>
              <a:t>(View)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html/</a:t>
            </a:r>
            <a:r>
              <a:rPr lang="en-US" sz="1400" dirty="0" err="1"/>
              <a:t>css</a:t>
            </a:r>
            <a:endParaRPr lang="en-US" sz="14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Html template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Displays rendered content</a:t>
            </a:r>
            <a:br>
              <a:rPr lang="en-US" sz="1400" dirty="0"/>
            </a:br>
            <a:endParaRPr kumimoji="0" 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62000" y="3839897"/>
            <a:ext cx="3048000" cy="1554914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rgbClr val="FFFFCC"/>
                </a:solidFill>
                <a:effectLst/>
                <a:latin typeface="Arial" charset="0"/>
              </a:rPr>
              <a:t>Component </a:t>
            </a: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rgbClr val="FFFFCC"/>
                </a:solidFill>
                <a:effectLst/>
                <a:latin typeface="Arial" charset="0"/>
              </a:rPr>
              <a:t>(Controller)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FFFFCC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Javascript</a:t>
            </a:r>
            <a:br>
              <a:rPr lang="en-US" sz="1400" dirty="0"/>
            </a:br>
            <a:endParaRPr lang="en-US" sz="9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rgbClr val="FFCC00"/>
                </a:solidFill>
              </a:rPr>
              <a:t>properties hold Model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rgbClr val="FFCC00"/>
                </a:solidFill>
              </a:rPr>
              <a:t>drives View logic</a:t>
            </a:r>
            <a:endParaRPr lang="en-US" sz="1400" dirty="0">
              <a:solidFill>
                <a:srgbClr val="FFCC0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CC00"/>
                </a:solidFill>
              </a:rPr>
              <a:t>uses services to </a:t>
            </a:r>
            <a:r>
              <a:rPr lang="en-US" sz="1400">
                <a:solidFill>
                  <a:srgbClr val="FFCC00"/>
                </a:solidFill>
              </a:rPr>
              <a:t>load Model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443284" y="3839555"/>
            <a:ext cx="2414716" cy="1447192"/>
          </a:xfrm>
          <a:prstGeom prst="rect">
            <a:avLst/>
          </a:prstGeom>
          <a:gradFill>
            <a:gsLst>
              <a:gs pos="20000">
                <a:srgbClr val="002060"/>
              </a:gs>
              <a:gs pos="74000">
                <a:srgbClr val="0070C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Service </a:t>
            </a:r>
            <a:r>
              <a:rPr lang="en-US" sz="1400">
                <a:solidFill>
                  <a:srgbClr val="FFFFCC"/>
                </a:solidFill>
              </a:rPr>
              <a:t>(Model)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sz="1400" dirty="0" err="1"/>
              <a:t>Javascript</a:t>
            </a:r>
            <a:br>
              <a:rPr lang="en-US" sz="1400" dirty="0"/>
            </a:br>
            <a:br>
              <a:rPr lang="en-US" sz="1400" dirty="0"/>
            </a:br>
            <a:r>
              <a:rPr lang="en-US" sz="1400">
                <a:solidFill>
                  <a:srgbClr val="FFCC00"/>
                </a:solidFill>
              </a:rPr>
              <a:t>fetches data</a:t>
            </a:r>
          </a:p>
          <a:p>
            <a:r>
              <a:rPr lang="en-US" sz="1400">
                <a:solidFill>
                  <a:srgbClr val="FFCC00"/>
                </a:solidFill>
              </a:rPr>
              <a:t>can persist data</a:t>
            </a:r>
          </a:p>
          <a:p>
            <a:r>
              <a:rPr lang="en-US" sz="1400">
                <a:solidFill>
                  <a:srgbClr val="FFCC00"/>
                </a:solidFill>
              </a:rPr>
              <a:t>business/logic rules</a:t>
            </a:r>
            <a:endParaRPr lang="en-US" sz="1400" dirty="0">
              <a:solidFill>
                <a:srgbClr val="FFCC00"/>
              </a:solidFill>
            </a:endParaRPr>
          </a:p>
        </p:txBody>
      </p:sp>
      <p:sp>
        <p:nvSpPr>
          <p:cNvPr id="11" name="Up Arrow 10"/>
          <p:cNvSpPr/>
          <p:nvPr/>
        </p:nvSpPr>
        <p:spPr bwMode="auto">
          <a:xfrm>
            <a:off x="2057400" y="3166692"/>
            <a:ext cx="457200" cy="673205"/>
          </a:xfrm>
          <a:prstGeom prst="up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Left-Right Arrow 12"/>
          <p:cNvSpPr/>
          <p:nvPr/>
        </p:nvSpPr>
        <p:spPr bwMode="auto">
          <a:xfrm>
            <a:off x="3662719" y="4442992"/>
            <a:ext cx="838200" cy="364112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2075" tIns="46038" rIns="92075" bIns="460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5313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Big Kahuna</a:t>
            </a:r>
            <a:br>
              <a:rPr lang="en-US" sz="1400"/>
            </a:br>
            <a:r>
              <a:rPr lang="en-US" sz="1400" i="1"/>
              <a:t>West Wind Technologies </a:t>
            </a:r>
            <a:br>
              <a:rPr lang="en-US" sz="1500" i="1"/>
            </a:br>
            <a:endParaRPr lang="en-US" sz="1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74673" y="33557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43682"/>
            <a:ext cx="1976733" cy="12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36" y="4114800"/>
            <a:ext cx="1704331" cy="149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99" y="4323863"/>
            <a:ext cx="1752569" cy="116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3528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94567" y="3105959"/>
            <a:ext cx="17684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hlinkClick r:id="rId11"/>
              </a:rPr>
              <a:t>rstrahl@west-wind.com</a:t>
            </a:r>
            <a:endParaRPr lang="en-US" sz="1100"/>
          </a:p>
          <a:p>
            <a:pPr algn="r"/>
            <a:r>
              <a:rPr lang="en-US" sz="1100">
                <a:hlinkClick r:id="rId12"/>
              </a:rPr>
              <a:t>weblog.west-wind.com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and Form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610600" cy="5105400"/>
          </a:xfrm>
        </p:spPr>
        <p:txBody>
          <a:bodyPr/>
          <a:lstStyle/>
          <a:p>
            <a:r>
              <a:rPr lang="en-US"/>
              <a:t>Binding</a:t>
            </a:r>
          </a:p>
          <a:p>
            <a:pPr lvl="1"/>
            <a:r>
              <a:rPr lang="en-US"/>
              <a:t>ngModel binds inputs</a:t>
            </a:r>
          </a:p>
          <a:p>
            <a:pPr lvl="1"/>
            <a:r>
              <a:rPr lang="en-US"/>
              <a:t>[(ngModel)]="property"</a:t>
            </a:r>
          </a:p>
          <a:p>
            <a:pPr lvl="1"/>
            <a:r>
              <a:rPr lang="en-US" i="1"/>
              <a:t>Banana in box</a:t>
            </a:r>
          </a:p>
          <a:p>
            <a:r>
              <a:rPr lang="en-US"/>
              <a:t>Form </a:t>
            </a:r>
            <a:r>
              <a:rPr lang="en-US" sz="2000" dirty="0"/>
              <a:t>Validation</a:t>
            </a:r>
            <a:endParaRPr lang="en-US" dirty="0"/>
          </a:p>
          <a:p>
            <a:pPr lvl="1"/>
            <a:r>
              <a:rPr lang="en-US" dirty="0"/>
              <a:t>Powerful form validation</a:t>
            </a:r>
          </a:p>
          <a:p>
            <a:pPr lvl="1"/>
            <a:r>
              <a:rPr lang="en-US"/>
              <a:t>Use DOM validations</a:t>
            </a:r>
          </a:p>
          <a:p>
            <a:pPr lvl="1"/>
            <a:r>
              <a:rPr lang="en-US"/>
              <a:t>CSS Classes for state:</a:t>
            </a:r>
          </a:p>
          <a:p>
            <a:pPr lvl="2"/>
            <a:r>
              <a:rPr lang="en-US" b="1"/>
              <a:t>ng-valid</a:t>
            </a:r>
          </a:p>
          <a:p>
            <a:pPr lvl="2"/>
            <a:r>
              <a:rPr lang="en-US" b="1"/>
              <a:t>ng-invalid</a:t>
            </a:r>
          </a:p>
          <a:p>
            <a:pPr lvl="2"/>
            <a:r>
              <a:rPr lang="en-US" b="1"/>
              <a:t>ng-touched</a:t>
            </a:r>
            <a:endParaRPr lang="en-US"/>
          </a:p>
          <a:p>
            <a:pPr lvl="2"/>
            <a:r>
              <a:rPr lang="en-US" b="1"/>
              <a:t>ng-pristine</a:t>
            </a:r>
          </a:p>
          <a:p>
            <a:pPr lvl="1"/>
            <a:r>
              <a:rPr lang="en-US"/>
              <a:t>#form1="ngForm"</a:t>
            </a:r>
          </a:p>
          <a:p>
            <a:pPr lvl="1"/>
            <a:r>
              <a:rPr lang="en-US" sz="1600" b="1">
                <a:latin typeface="Consolas" panose="020B0609020204030204" pitchFamily="49" charset="0"/>
              </a:rPr>
              <a:t>form1.invalid</a:t>
            </a:r>
            <a:r>
              <a:rPr lang="en-US"/>
              <a:t>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49"/>
          <a:stretch/>
        </p:blipFill>
        <p:spPr>
          <a:xfrm>
            <a:off x="4191001" y="838200"/>
            <a:ext cx="4953000" cy="5410200"/>
          </a:xfrm>
          <a:prstGeom prst="rect">
            <a:avLst/>
          </a:prstGeom>
        </p:spPr>
      </p:pic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28138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Coponent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Components </a:t>
            </a:r>
            <a:r>
              <a:rPr lang="en-US" dirty="0"/>
              <a:t>are the Traffic Cop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CodeBehind</a:t>
            </a:r>
            <a:r>
              <a:rPr lang="en-US" dirty="0"/>
              <a:t>’ for Views</a:t>
            </a:r>
          </a:p>
          <a:p>
            <a:pPr lvl="1"/>
            <a:r>
              <a:rPr lang="en-US" dirty="0"/>
              <a:t>Responsibility: Update the model for the View</a:t>
            </a:r>
          </a:p>
          <a:p>
            <a:pPr lvl="1"/>
            <a:r>
              <a:rPr lang="en-US" dirty="0"/>
              <a:t>Sit between Model and the View</a:t>
            </a:r>
          </a:p>
          <a:p>
            <a:pPr lvl="1"/>
            <a:r>
              <a:rPr lang="en-US" dirty="0"/>
              <a:t>Sets up Model data for binding</a:t>
            </a:r>
          </a:p>
          <a:p>
            <a:pPr lvl="1"/>
            <a:r>
              <a:rPr lang="en-US" dirty="0"/>
              <a:t>Coordinates between Services and Model to retrieve data</a:t>
            </a:r>
          </a:p>
          <a:p>
            <a:pPr lvl="1"/>
            <a:r>
              <a:rPr lang="en-US" dirty="0"/>
              <a:t>Feeds its model to the View</a:t>
            </a:r>
          </a:p>
          <a:p>
            <a:r>
              <a:rPr lang="en-US" dirty="0"/>
              <a:t>Keep it simple!</a:t>
            </a:r>
          </a:p>
          <a:p>
            <a:pPr lvl="1"/>
            <a:r>
              <a:rPr lang="en-US" dirty="0"/>
              <a:t>Break out </a:t>
            </a:r>
            <a:r>
              <a:rPr lang="en-US"/>
              <a:t>your components</a:t>
            </a:r>
          </a:p>
          <a:p>
            <a:pPr lvl="1"/>
            <a:r>
              <a:rPr lang="en-US"/>
              <a:t>Many components per feature page</a:t>
            </a:r>
            <a:endParaRPr lang="en-US" dirty="0"/>
          </a:p>
          <a:p>
            <a:pPr lvl="1"/>
            <a:r>
              <a:rPr lang="en-US" dirty="0"/>
              <a:t>Offload ‘business logic’ and data request </a:t>
            </a:r>
            <a:r>
              <a:rPr lang="en-US"/>
              <a:t>to services</a:t>
            </a:r>
            <a:endParaRPr lang="en-US" dirty="0"/>
          </a:p>
          <a:p>
            <a:pPr lvl="1"/>
            <a:r>
              <a:rPr lang="en-US" dirty="0"/>
              <a:t>Try to ALWAYS use the Model to update display</a:t>
            </a:r>
            <a:br>
              <a:rPr lang="en-US" dirty="0"/>
            </a:br>
            <a:r>
              <a:rPr lang="en-US" dirty="0"/>
              <a:t>and incur </a:t>
            </a:r>
            <a:r>
              <a:rPr lang="en-US"/>
              <a:t>event behavior</a:t>
            </a:r>
          </a:p>
          <a:p>
            <a:pPr lvl="1"/>
            <a:r>
              <a:rPr lang="en-US"/>
              <a:t>Revert to DOM and jQuery only if you have to</a:t>
            </a:r>
            <a:endParaRPr lang="en-US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6535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</a:t>
            </a:r>
            <a:r>
              <a:rPr lang="en-US"/>
              <a:t>NET Core on the Server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Complete re-write </a:t>
            </a:r>
            <a:r>
              <a:rPr lang="en-US" dirty="0"/>
              <a:t>of ASP</a:t>
            </a:r>
            <a:r>
              <a:rPr lang="en-US"/>
              <a:t>.NET</a:t>
            </a:r>
          </a:p>
          <a:p>
            <a:r>
              <a:rPr lang="en-US"/>
              <a:t>Platform Independent</a:t>
            </a:r>
          </a:p>
          <a:p>
            <a:pPr lvl="1"/>
            <a:r>
              <a:rPr lang="en-US"/>
              <a:t>Windows, Linux</a:t>
            </a:r>
          </a:p>
          <a:p>
            <a:pPr lvl="1"/>
            <a:r>
              <a:rPr lang="en-US"/>
              <a:t>Works great on Docker</a:t>
            </a:r>
          </a:p>
          <a:p>
            <a:r>
              <a:rPr lang="en-US"/>
              <a:t>Modular</a:t>
            </a:r>
          </a:p>
          <a:p>
            <a:pPr lvl="1"/>
            <a:r>
              <a:rPr lang="en-US"/>
              <a:t>Everything loads with NuGet package</a:t>
            </a:r>
          </a:p>
          <a:p>
            <a:pPr lvl="1"/>
            <a:r>
              <a:rPr lang="en-US"/>
              <a:t>Only what you need – sort of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Kestrel Web Server </a:t>
            </a:r>
            <a:r>
              <a:rPr lang="en-US" sz="1200">
                <a:hlinkClick r:id="rId2"/>
              </a:rPr>
              <a:t>(TechEmpower</a:t>
            </a:r>
            <a:r>
              <a:rPr lang="en-US" sz="1200"/>
              <a:t>)</a:t>
            </a:r>
            <a:r>
              <a:rPr lang="en-US"/>
              <a:t> </a:t>
            </a:r>
          </a:p>
          <a:p>
            <a:pPr lvl="1"/>
            <a:r>
              <a:rPr lang="en-US"/>
              <a:t>Lower memory usage than classic ASP.NET</a:t>
            </a:r>
          </a:p>
          <a:p>
            <a:pPr lvl="1"/>
            <a:r>
              <a:rPr lang="en-US"/>
              <a:t>More scalable for Cloud operation</a:t>
            </a:r>
          </a:p>
        </p:txBody>
      </p:sp>
      <p:pic>
        <p:nvPicPr>
          <p:cNvPr id="5" name="Picture 2" descr="Image result for asp.ne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79" y="0"/>
            <a:ext cx="1977575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33842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&amp; .NET Core</a:t>
            </a:r>
          </a:p>
        </p:txBody>
      </p:sp>
      <p:pic>
        <p:nvPicPr>
          <p:cNvPr id="4" name="Picture 2" descr="Image result for asp.ne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82" y="5179"/>
            <a:ext cx="1726917" cy="60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5441040"/>
            <a:ext cx="7272808" cy="648072"/>
          </a:xfrm>
          <a:prstGeom prst="rect">
            <a:avLst/>
          </a:prstGeom>
          <a:solidFill>
            <a:srgbClr val="8C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4385502"/>
            <a:ext cx="7272808" cy="972891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589816"/>
            <a:ext cx="3600400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Full </a:t>
            </a:r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CLR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914400"/>
            <a:ext cx="7272808" cy="2506302"/>
          </a:xfrm>
          <a:prstGeom prst="rect">
            <a:avLst/>
          </a:prstGeom>
          <a:solidFill>
            <a:srgbClr val="2C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020" y="976859"/>
            <a:ext cx="105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56298" y="1120876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4470" y="1120876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MVC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2642" y="1127226"/>
            <a:ext cx="1440160" cy="804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453" y="439106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Host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6338" y="4594972"/>
            <a:ext cx="2736304" cy="6077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Self-hosted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016" y="3580595"/>
            <a:ext cx="3528392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Core CLR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56298" y="2015227"/>
            <a:ext cx="4536504" cy="459305"/>
          </a:xfrm>
          <a:prstGeom prst="rect">
            <a:avLst/>
          </a:prstGeom>
          <a:solidFill>
            <a:srgbClr val="BC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56298" y="2557179"/>
            <a:ext cx="4553022" cy="607716"/>
          </a:xfrm>
          <a:prstGeom prst="rect">
            <a:avLst/>
          </a:prstGeom>
          <a:solidFill>
            <a:srgbClr val="E7A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ASP.NET Kestrel Web Server</a:t>
            </a:r>
            <a:endParaRPr lang="hr-H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8424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Angular  &amp;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sz="1800"/>
              <a:t>Use Separate Projects</a:t>
            </a:r>
          </a:p>
          <a:p>
            <a:pPr lvl="1"/>
            <a:r>
              <a:rPr lang="en-US" sz="1400"/>
              <a:t>Core Project for API</a:t>
            </a:r>
          </a:p>
          <a:p>
            <a:pPr lvl="1"/>
            <a:r>
              <a:rPr lang="en-US" sz="1400"/>
              <a:t>Web Site Project for UI</a:t>
            </a:r>
          </a:p>
          <a:p>
            <a:pPr lvl="1"/>
            <a:r>
              <a:rPr lang="en-US" sz="1400"/>
              <a:t>Mark node_modules hidden</a:t>
            </a:r>
          </a:p>
          <a:p>
            <a:pPr lvl="1"/>
            <a:endParaRPr lang="en-US" sz="1400"/>
          </a:p>
          <a:p>
            <a:r>
              <a:rPr lang="en-US" sz="2000"/>
              <a:t>Typical Dev Usage</a:t>
            </a:r>
          </a:p>
          <a:p>
            <a:pPr lvl="1"/>
            <a:r>
              <a:rPr lang="en-US" sz="1400"/>
              <a:t>Angular runs </a:t>
            </a:r>
            <a:r>
              <a:rPr lang="en-US" sz="1400" b="1"/>
              <a:t>ng-serve</a:t>
            </a:r>
            <a:r>
              <a:rPr lang="en-US" sz="1400"/>
              <a:t> dev server</a:t>
            </a:r>
          </a:p>
          <a:p>
            <a:pPr lvl="1"/>
            <a:r>
              <a:rPr lang="en-US" sz="1400"/>
              <a:t>ASP.NET runs Kestrel</a:t>
            </a:r>
          </a:p>
          <a:p>
            <a:pPr lvl="1"/>
            <a:r>
              <a:rPr lang="en-US" sz="1400"/>
              <a:t>Or runs IIS Express</a:t>
            </a:r>
          </a:p>
          <a:p>
            <a:pPr lvl="1"/>
            <a:endParaRPr lang="en-US" sz="1400"/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400"/>
              <a:t>Run </a:t>
            </a:r>
            <a:r>
              <a:rPr lang="en-US" sz="1400" b="1"/>
              <a:t>ng-serve </a:t>
            </a:r>
            <a:r>
              <a:rPr lang="en-US" sz="1400"/>
              <a:t>for Angular</a:t>
            </a:r>
            <a:endParaRPr lang="en-US" sz="1400" b="1"/>
          </a:p>
          <a:p>
            <a:pPr lvl="1"/>
            <a:r>
              <a:rPr lang="en-US" sz="1400"/>
              <a:t>Run </a:t>
            </a:r>
            <a:r>
              <a:rPr lang="en-US" sz="1400" b="1"/>
              <a:t>dotnet run </a:t>
            </a:r>
            <a:r>
              <a:rPr lang="en-US" sz="1400"/>
              <a:t>for ASP.NET Core</a:t>
            </a:r>
          </a:p>
          <a:p>
            <a:pPr lvl="1"/>
            <a:r>
              <a:rPr lang="en-US" sz="1400"/>
              <a:t>VS Code, Web Storm integrate Terminal</a:t>
            </a:r>
          </a:p>
          <a:p>
            <a:pPr marL="457200" lvl="1" indent="0">
              <a:buNone/>
            </a:pPr>
            <a:endParaRPr lang="en-US" sz="1400" b="1"/>
          </a:p>
        </p:txBody>
      </p:sp>
      <p:pic>
        <p:nvPicPr>
          <p:cNvPr id="5" name="Picture 2" descr="https://weblog.west-wind.com/images/2017/Updated-AlbumViewer-ASP.NET-Core-App-to-Angular-4/SeparateAngula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0"/>
            <a:ext cx="39624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5683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59" y="1651831"/>
            <a:ext cx="3379377" cy="215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Configure CORS in ASP.NET Core</a:t>
            </a:r>
          </a:p>
          <a:p>
            <a:endParaRPr lang="en-US"/>
          </a:p>
          <a:p>
            <a:endParaRPr lang="en-US"/>
          </a:p>
          <a:p>
            <a:endParaRPr lang="en-US" sz="3400"/>
          </a:p>
          <a:p>
            <a:endParaRPr lang="en-US"/>
          </a:p>
          <a:p>
            <a:r>
              <a:rPr lang="en-US"/>
              <a:t>Build Output to wwwroot</a:t>
            </a:r>
          </a:p>
          <a:p>
            <a:pPr lvl="1"/>
            <a:r>
              <a:rPr lang="en-US"/>
              <a:t>Send Angular CLI build output to </a:t>
            </a:r>
            <a:r>
              <a:rPr lang="pl-PL" b="1"/>
              <a:t>wwwroot</a:t>
            </a:r>
          </a:p>
          <a:p>
            <a:pPr lvl="1"/>
            <a:r>
              <a:rPr lang="pl-PL"/>
              <a:t>Allows ASP.NET Core App to run full App in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996827"/>
            <a:ext cx="2555363" cy="441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971800"/>
            <a:ext cx="2555363" cy="479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9791" y="25116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44" y="4953000"/>
            <a:ext cx="4278848" cy="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72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on IIS</a:t>
            </a:r>
          </a:p>
        </p:txBody>
      </p:sp>
      <p:pic>
        <p:nvPicPr>
          <p:cNvPr id="4" name="Picture 2" descr="https://weblog.west-wind.com/images/2017/Publishing-ASP.NET-Core-Applications-to-IIS/IISHosti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0" y="990600"/>
            <a:ext cx="875794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sp.ne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82" y="5179"/>
            <a:ext cx="1726917" cy="60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9205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696200" cy="609600"/>
          </a:xfrm>
        </p:spPr>
        <p:txBody>
          <a:bodyPr/>
          <a:lstStyle/>
          <a:p>
            <a:r>
              <a:rPr lang="en-US"/>
              <a:t>Let IIS Serve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AspNetCoreModule</a:t>
            </a:r>
          </a:p>
          <a:p>
            <a:pPr lvl="1"/>
            <a:r>
              <a:rPr lang="pl-PL"/>
              <a:t>Forwards all requests from IIS to Kestrel</a:t>
            </a:r>
          </a:p>
          <a:p>
            <a:pPr lvl="1"/>
            <a:r>
              <a:rPr lang="pl-PL"/>
              <a:t>Includes all files – static, and application</a:t>
            </a:r>
          </a:p>
          <a:p>
            <a:r>
              <a:rPr lang="en-US"/>
              <a:t>Static Content </a:t>
            </a:r>
            <a:endParaRPr lang="pl-PL"/>
          </a:p>
          <a:p>
            <a:pPr lvl="1"/>
            <a:r>
              <a:rPr lang="en-US"/>
              <a:t>Kestrel is slow with </a:t>
            </a:r>
            <a:r>
              <a:rPr lang="pl-PL"/>
              <a:t>static content</a:t>
            </a:r>
          </a:p>
          <a:p>
            <a:pPr lvl="1"/>
            <a:r>
              <a:rPr lang="pl-PL"/>
              <a:t>Let Web Server front end handle statics</a:t>
            </a:r>
          </a:p>
          <a:p>
            <a:r>
              <a:rPr lang="pl-PL"/>
              <a:t>IIS – Use IISRewrite</a:t>
            </a:r>
          </a:p>
          <a:p>
            <a:pPr lvl="1"/>
            <a:r>
              <a:rPr lang="pl-PL"/>
              <a:t>Rewrite static file Url</a:t>
            </a:r>
          </a:p>
          <a:p>
            <a:pPr lvl="1"/>
            <a:r>
              <a:rPr lang="pl-PL"/>
              <a:t>Rewrite HTML 5 Client Routing</a:t>
            </a:r>
          </a:p>
          <a:p>
            <a:pPr lvl="1"/>
            <a:r>
              <a:rPr lang="pl-PL"/>
              <a:t>Everything else passed to Kestrel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0936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7772400" cy="457200"/>
          </a:xfrm>
        </p:spPr>
        <p:txBody>
          <a:bodyPr/>
          <a:lstStyle/>
          <a:p>
            <a:r>
              <a:rPr lang="pl-PL" sz="2000"/>
              <a:t>IIS Rewrite Rules </a:t>
            </a:r>
            <a:r>
              <a:rPr lang="en-US" sz="2000"/>
              <a:t>for </a:t>
            </a:r>
            <a:r>
              <a:rPr lang="pl-PL" sz="2000"/>
              <a:t>Static Files/HTML 5 Routes</a:t>
            </a:r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600"/>
          </a:xfrm>
          <a:prstGeom prst="rect">
            <a:avLst/>
          </a:prstGeom>
          <a:solidFill>
            <a:schemeClr val="tx2"/>
          </a:solidFill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3991008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ASP.NET Core on IIS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Apps are published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dotnet publish</a:t>
            </a:r>
            <a:r>
              <a:rPr lang="en-US"/>
              <a:t> creates a </a:t>
            </a:r>
            <a:r>
              <a:rPr lang="en-US" i="1"/>
              <a:t>publish</a:t>
            </a:r>
            <a:r>
              <a:rPr lang="en-US"/>
              <a:t> folder</a:t>
            </a:r>
          </a:p>
          <a:p>
            <a:pPr lvl="1"/>
            <a:r>
              <a:rPr lang="en-US"/>
              <a:t>Publish folder is self contained</a:t>
            </a:r>
          </a:p>
          <a:p>
            <a:pPr lvl="2"/>
            <a:r>
              <a:rPr lang="en-US"/>
              <a:t>Runtimes</a:t>
            </a:r>
          </a:p>
          <a:p>
            <a:pPr lvl="2"/>
            <a:r>
              <a:rPr lang="en-US"/>
              <a:t>Support libs</a:t>
            </a:r>
          </a:p>
          <a:p>
            <a:pPr lvl="2"/>
            <a:r>
              <a:rPr lang="en-US"/>
              <a:t>Your compiled binaries</a:t>
            </a:r>
          </a:p>
          <a:p>
            <a:r>
              <a:rPr lang="en-US"/>
              <a:t>VS Publish and MsDeploy</a:t>
            </a:r>
          </a:p>
          <a:p>
            <a:pPr lvl="1"/>
            <a:r>
              <a:rPr lang="en-US"/>
              <a:t>Existing tools work to deploy to a live Web site</a:t>
            </a:r>
          </a:p>
          <a:p>
            <a:pPr lvl="1"/>
            <a:r>
              <a:rPr lang="en-US"/>
              <a:t>Make sure `ASP.NET Server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070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7772400" cy="457200"/>
          </a:xfrm>
        </p:spPr>
        <p:txBody>
          <a:bodyPr/>
          <a:lstStyle/>
          <a:p>
            <a:r>
              <a:rPr lang="en-US"/>
              <a:t>Modern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10600" cy="4419600"/>
          </a:xfrm>
        </p:spPr>
        <p:txBody>
          <a:bodyPr/>
          <a:lstStyle/>
          <a:p>
            <a:r>
              <a:rPr lang="en-US"/>
              <a:t>Lots has changed in the last 5 years</a:t>
            </a:r>
          </a:p>
          <a:p>
            <a:pPr lvl="1"/>
            <a:r>
              <a:rPr lang="en-US"/>
              <a:t>From Server based HTML Rendering </a:t>
            </a:r>
          </a:p>
          <a:p>
            <a:pPr lvl="1"/>
            <a:r>
              <a:rPr lang="en-US"/>
              <a:t>To all UI rendered on Client</a:t>
            </a:r>
          </a:p>
          <a:p>
            <a:r>
              <a:rPr lang="en-US"/>
              <a:t>Client centric development</a:t>
            </a:r>
          </a:p>
          <a:p>
            <a:pPr lvl="1"/>
            <a:r>
              <a:rPr lang="en-US"/>
              <a:t>Rich, much more interactive clients</a:t>
            </a:r>
          </a:p>
          <a:p>
            <a:pPr lvl="1"/>
            <a:r>
              <a:rPr lang="en-US"/>
              <a:t>Client side logic for UI management</a:t>
            </a:r>
          </a:p>
          <a:p>
            <a:pPr lvl="1"/>
            <a:r>
              <a:rPr lang="en-US"/>
              <a:t>Stateful clients</a:t>
            </a:r>
          </a:p>
          <a:p>
            <a:r>
              <a:rPr lang="en-US"/>
              <a:t>Servers used primarily for Data</a:t>
            </a:r>
          </a:p>
          <a:p>
            <a:pPr lvl="1"/>
            <a:r>
              <a:rPr lang="en-US"/>
              <a:t>Today's Applications use Web APIs</a:t>
            </a:r>
          </a:p>
          <a:p>
            <a:pPr lvl="1"/>
            <a:r>
              <a:rPr lang="en-US"/>
              <a:t>Business Logic</a:t>
            </a:r>
          </a:p>
          <a:p>
            <a:pPr lvl="1"/>
            <a:r>
              <a:rPr lang="en-US"/>
              <a:t>No longer generate UI (MVC/WebForms of old)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="">
      <p:transition spd="med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2.0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105400"/>
          </a:xfrm>
        </p:spPr>
        <p:txBody>
          <a:bodyPr/>
          <a:lstStyle/>
          <a:p>
            <a:r>
              <a:rPr lang="en-US" sz="2000" dirty="0"/>
              <a:t>Powerful framework</a:t>
            </a:r>
          </a:p>
          <a:p>
            <a:pPr lvl="1"/>
            <a:r>
              <a:rPr lang="en-US" sz="1600" dirty="0"/>
              <a:t>End to end client side framework</a:t>
            </a:r>
          </a:p>
          <a:p>
            <a:pPr lvl="1"/>
            <a:r>
              <a:rPr lang="en-US" sz="1600"/>
              <a:t>Modular JavaScript using TypeScript</a:t>
            </a:r>
            <a:endParaRPr lang="en-US" sz="1600" dirty="0"/>
          </a:p>
          <a:p>
            <a:pPr lvl="1"/>
            <a:r>
              <a:rPr lang="en-US" sz="1600" dirty="0"/>
              <a:t>Two way databinding</a:t>
            </a:r>
          </a:p>
          <a:p>
            <a:r>
              <a:rPr lang="en-US" sz="2000" dirty="0" err="1"/>
              <a:t>DataBinding</a:t>
            </a:r>
            <a:r>
              <a:rPr lang="en-US" sz="2000" dirty="0"/>
              <a:t> changes Everything!</a:t>
            </a:r>
          </a:p>
          <a:p>
            <a:pPr lvl="1"/>
            <a:r>
              <a:rPr lang="en-US" sz="1600" dirty="0"/>
              <a:t>Separation of code and DOM Manipulation</a:t>
            </a:r>
          </a:p>
          <a:p>
            <a:pPr lvl="1"/>
            <a:r>
              <a:rPr lang="en-US" sz="1600" dirty="0"/>
              <a:t>Model updates bind DOM values</a:t>
            </a:r>
          </a:p>
          <a:p>
            <a:pPr lvl="1"/>
            <a:r>
              <a:rPr lang="en-US" sz="1600" dirty="0"/>
              <a:t>Changes are real-time </a:t>
            </a:r>
          </a:p>
          <a:p>
            <a:r>
              <a:rPr lang="en-US" sz="2000" dirty="0"/>
              <a:t>Learning Curve</a:t>
            </a:r>
          </a:p>
          <a:p>
            <a:pPr lvl="1"/>
            <a:r>
              <a:rPr lang="en-US" sz="1600" dirty="0"/>
              <a:t>Initial learning curve </a:t>
            </a:r>
            <a:r>
              <a:rPr lang="en-US" sz="1600"/>
              <a:t>is omnious</a:t>
            </a:r>
          </a:p>
          <a:p>
            <a:pPr lvl="1"/>
            <a:r>
              <a:rPr lang="en-US" sz="1600"/>
              <a:t>Actually building apps is easy through</a:t>
            </a:r>
          </a:p>
          <a:p>
            <a:pPr lvl="1"/>
            <a:r>
              <a:rPr lang="en-US" sz="1600"/>
              <a:t>Once </a:t>
            </a:r>
            <a:r>
              <a:rPr lang="en-US" sz="1600" dirty="0"/>
              <a:t>you learn the 5 or so common concepts</a:t>
            </a:r>
            <a:br>
              <a:rPr lang="en-US" sz="1600" dirty="0"/>
            </a:br>
            <a:r>
              <a:rPr lang="en-US" sz="1600" dirty="0"/>
              <a:t>you can apply them for 90% of what you need to know</a:t>
            </a:r>
          </a:p>
          <a:p>
            <a:pPr lvl="1"/>
            <a:r>
              <a:rPr lang="en-US" sz="1600" dirty="0"/>
              <a:t>Google is your </a:t>
            </a:r>
            <a:r>
              <a:rPr lang="en-US" sz="1600"/>
              <a:t>friend!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900265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94888"/>
            <a:ext cx="9178255" cy="5782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271" y="152400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1000"/>
            <a:ext cx="1524000" cy="4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447799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71" y="1627612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8191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772400" cy="457200"/>
          </a:xfrm>
        </p:spPr>
        <p:txBody>
          <a:bodyPr/>
          <a:lstStyle/>
          <a:p>
            <a:r>
              <a:rPr lang="en-US" dirty="0"/>
              <a:t>What is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/>
              <a:t>Application Platform</a:t>
            </a:r>
          </a:p>
          <a:p>
            <a:pPr lvl="1"/>
            <a:r>
              <a:rPr lang="en-US"/>
              <a:t>Full featured framework for building JS Apps</a:t>
            </a:r>
          </a:p>
          <a:p>
            <a:pPr lvl="1"/>
            <a:r>
              <a:rPr lang="en-US"/>
              <a:t>Modular JavaScript Code</a:t>
            </a:r>
          </a:p>
          <a:p>
            <a:pPr lvl="1"/>
            <a:r>
              <a:rPr lang="en-US"/>
              <a:t>Covers most common Client Application scenarios</a:t>
            </a:r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Module </a:t>
            </a:r>
            <a:r>
              <a:rPr lang="en-US"/>
              <a:t>System (ES6/Typescript) </a:t>
            </a:r>
          </a:p>
          <a:p>
            <a:pPr lvl="1"/>
            <a:r>
              <a:rPr lang="en-US"/>
              <a:t>Powerful two-way </a:t>
            </a:r>
            <a:r>
              <a:rPr lang="en-US" dirty="0" err="1"/>
              <a:t>DataBinding</a:t>
            </a:r>
            <a:endParaRPr lang="en-US" dirty="0"/>
          </a:p>
          <a:p>
            <a:pPr lvl="1"/>
            <a:r>
              <a:rPr lang="en-US"/>
              <a:t>HTML Template Binding </a:t>
            </a:r>
          </a:p>
          <a:p>
            <a:pPr lvl="1"/>
            <a:r>
              <a:rPr lang="en-US"/>
              <a:t>Client </a:t>
            </a:r>
            <a:r>
              <a:rPr lang="en-US" dirty="0"/>
              <a:t>Side </a:t>
            </a:r>
            <a:r>
              <a:rPr lang="en-US"/>
              <a:t>MVC </a:t>
            </a:r>
          </a:p>
          <a:p>
            <a:pPr lvl="1"/>
            <a:r>
              <a:rPr lang="en-US"/>
              <a:t>Reactive Event System (rxJs)</a:t>
            </a:r>
          </a:p>
          <a:p>
            <a:pPr lvl="1"/>
            <a:r>
              <a:rPr lang="en-US"/>
              <a:t>Easy HTTP </a:t>
            </a:r>
            <a:r>
              <a:rPr lang="en-US" dirty="0"/>
              <a:t>support</a:t>
            </a:r>
          </a:p>
          <a:p>
            <a:pPr lvl="1"/>
            <a:r>
              <a:rPr lang="en-US"/>
              <a:t>Form Validation</a:t>
            </a:r>
          </a:p>
          <a:p>
            <a:pPr lvl="1"/>
            <a:r>
              <a:rPr lang="en-US"/>
              <a:t>Routing</a:t>
            </a:r>
            <a:endParaRPr lang="en-US" dirty="0"/>
          </a:p>
          <a:p>
            <a:pPr lvl="1"/>
            <a:r>
              <a:rPr lang="en-US"/>
              <a:t>Component Model</a:t>
            </a:r>
            <a:endParaRPr lang="en-US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925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334000"/>
          </a:xfrm>
        </p:spPr>
        <p:txBody>
          <a:bodyPr/>
          <a:lstStyle/>
          <a:p>
            <a:r>
              <a:rPr lang="en-US"/>
              <a:t>Declarative </a:t>
            </a:r>
            <a:r>
              <a:rPr lang="en-US" dirty="0"/>
              <a:t>Programming</a:t>
            </a:r>
          </a:p>
          <a:p>
            <a:pPr lvl="1"/>
            <a:r>
              <a:rPr lang="en-US" dirty="0"/>
              <a:t>Write your code to a model not the DOM</a:t>
            </a:r>
          </a:p>
          <a:p>
            <a:pPr lvl="1"/>
            <a:r>
              <a:rPr lang="en-US" dirty="0"/>
              <a:t>Remove DOM spaghetti code</a:t>
            </a:r>
          </a:p>
          <a:p>
            <a:pPr lvl="1"/>
            <a:r>
              <a:rPr lang="en-US" dirty="0"/>
              <a:t>Drastically reduced code size</a:t>
            </a:r>
          </a:p>
          <a:p>
            <a:pPr lvl="1"/>
            <a:r>
              <a:rPr lang="en-US" dirty="0"/>
              <a:t>Data is live – change the value the UI </a:t>
            </a:r>
            <a:r>
              <a:rPr lang="en-US"/>
              <a:t>changes!</a:t>
            </a:r>
          </a:p>
          <a:p>
            <a:pPr lvl="1"/>
            <a:r>
              <a:rPr lang="en-US"/>
              <a:t>Support features: Http, Validation, Routing etc.</a:t>
            </a:r>
            <a:endParaRPr lang="en-US" dirty="0"/>
          </a:p>
          <a:p>
            <a:r>
              <a:rPr lang="en-US" dirty="0"/>
              <a:t>Modular JavaScript</a:t>
            </a:r>
          </a:p>
          <a:p>
            <a:pPr lvl="1"/>
            <a:r>
              <a:rPr lang="en-US" dirty="0"/>
              <a:t>Hardest problem in JavaScript is managing code</a:t>
            </a:r>
          </a:p>
          <a:p>
            <a:pPr lvl="1"/>
            <a:r>
              <a:rPr lang="en-US" dirty="0"/>
              <a:t>Module system brings class like system</a:t>
            </a:r>
          </a:p>
          <a:p>
            <a:pPr lvl="1"/>
            <a:r>
              <a:rPr lang="en-US" dirty="0"/>
              <a:t>Atomic </a:t>
            </a:r>
            <a:r>
              <a:rPr lang="en-US"/>
              <a:t>code through components as building blocks</a:t>
            </a:r>
            <a:endParaRPr lang="en-US" dirty="0"/>
          </a:p>
          <a:p>
            <a:r>
              <a:rPr lang="en-US" dirty="0"/>
              <a:t>Full Featured</a:t>
            </a:r>
          </a:p>
          <a:p>
            <a:pPr lvl="1"/>
            <a:r>
              <a:rPr lang="en-US" dirty="0"/>
              <a:t>Unified paradigm for most application ops</a:t>
            </a:r>
          </a:p>
          <a:p>
            <a:pPr lvl="1"/>
            <a:r>
              <a:rPr lang="en-US" dirty="0"/>
              <a:t>Can be used as </a:t>
            </a:r>
            <a:r>
              <a:rPr lang="en-US"/>
              <a:t>only library</a:t>
            </a:r>
          </a:p>
          <a:p>
            <a:pPr lvl="1"/>
            <a:r>
              <a:rPr lang="en-US"/>
              <a:t>Angular is a platform – everything in one place</a:t>
            </a:r>
            <a:endParaRPr lang="en-US" dirty="0"/>
          </a:p>
        </p:txBody>
      </p:sp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723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334000"/>
          </a:xfrm>
        </p:spPr>
        <p:txBody>
          <a:bodyPr/>
          <a:lstStyle/>
          <a:p>
            <a:pPr>
              <a:spcAft>
                <a:spcPts val="100"/>
              </a:spcAft>
            </a:pPr>
            <a:r>
              <a:rPr lang="en-US" sz="2200"/>
              <a:t>Requires Build Pipeline</a:t>
            </a:r>
          </a:p>
          <a:p>
            <a:pPr lvl="1">
              <a:spcAft>
                <a:spcPts val="100"/>
              </a:spcAft>
            </a:pPr>
            <a:r>
              <a:rPr lang="en-US" sz="1600" b="1"/>
              <a:t>Requires JS build system and transpilation</a:t>
            </a:r>
            <a:br>
              <a:rPr lang="en-US" sz="1600" b="1"/>
            </a:br>
            <a:r>
              <a:rPr lang="en-US" sz="1400" i="1"/>
              <a:t>(Typescript-&gt;ES5 or  ES6-&gt;ES5)</a:t>
            </a:r>
            <a:endParaRPr lang="en-US" sz="1600" b="1" i="1"/>
          </a:p>
          <a:p>
            <a:pPr lvl="1">
              <a:spcAft>
                <a:spcPts val="100"/>
              </a:spcAft>
            </a:pPr>
            <a:r>
              <a:rPr lang="en-US" sz="1600"/>
              <a:t>Angular CLI makes getting started much easier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Overwhelming amount of dependencies and tech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Just get started – don't get caught up in the details</a:t>
            </a:r>
          </a:p>
          <a:p>
            <a:pPr>
              <a:spcAft>
                <a:spcPts val="100"/>
              </a:spcAft>
            </a:pPr>
            <a:r>
              <a:rPr lang="en-US" sz="2000"/>
              <a:t>Typescript or ES6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Not just a script file to add to a page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Very complex internal architecture, but easy to use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Learning curve is steep but short</a:t>
            </a:r>
          </a:p>
          <a:p>
            <a:pPr>
              <a:spcAft>
                <a:spcPts val="100"/>
              </a:spcAft>
            </a:pPr>
            <a:r>
              <a:rPr lang="en-US" sz="2000"/>
              <a:t>Big Improvements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Simpler Binding Syntax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Much better performance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Simplified Object Model – Everything is a Component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Using Typescript and Modules is easier to manage</a:t>
            </a:r>
          </a:p>
          <a:p>
            <a:pPr marL="457200" lvl="1" indent="0">
              <a:spcAft>
                <a:spcPts val="100"/>
              </a:spcAft>
              <a:buNone/>
            </a:pPr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19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Angular/Typescript Build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5486400" cy="6005989"/>
          </a:xfrm>
          <a:prstGeom prst="rect">
            <a:avLst/>
          </a:prstGeom>
        </p:spPr>
      </p:pic>
      <p:pic>
        <p:nvPicPr>
          <p:cNvPr id="6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8264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better JavaScript</a:t>
            </a:r>
          </a:p>
          <a:p>
            <a:pPr lvl="1"/>
            <a:r>
              <a:rPr lang="en-US"/>
              <a:t>Superset of JavaScript – all JavaScript is valid!</a:t>
            </a:r>
          </a:p>
          <a:p>
            <a:pPr lvl="1"/>
            <a:r>
              <a:rPr lang="en-US"/>
              <a:t>ES5 and ES6 compatible syntax (part of mission statement)</a:t>
            </a:r>
          </a:p>
          <a:p>
            <a:pPr lvl="1"/>
            <a:r>
              <a:rPr lang="en-US"/>
              <a:t>Provides </a:t>
            </a:r>
            <a:r>
              <a:rPr lang="en-US" b="1"/>
              <a:t>many</a:t>
            </a:r>
            <a:r>
              <a:rPr lang="en-US"/>
              <a:t> additional features</a:t>
            </a:r>
          </a:p>
          <a:p>
            <a:pPr lvl="1"/>
            <a:r>
              <a:rPr lang="en-US"/>
              <a:t>Requires Transpilation </a:t>
            </a:r>
            <a:r>
              <a:rPr lang="en-US" sz="1400"/>
              <a:t>(as does ES6)</a:t>
            </a:r>
            <a:endParaRPr lang="en-US"/>
          </a:p>
          <a:p>
            <a:r>
              <a:rPr lang="en-US"/>
              <a:t>Features</a:t>
            </a:r>
          </a:p>
          <a:p>
            <a:pPr lvl="1"/>
            <a:r>
              <a:rPr lang="en-US"/>
              <a:t>Real Classes (based on ES6)</a:t>
            </a:r>
          </a:p>
          <a:p>
            <a:pPr lvl="1"/>
            <a:r>
              <a:rPr lang="en-US"/>
              <a:t>Module System (based on ES6)</a:t>
            </a:r>
          </a:p>
          <a:p>
            <a:pPr lvl="1"/>
            <a:r>
              <a:rPr lang="en-US"/>
              <a:t>Optional strong typing  (</a:t>
            </a:r>
            <a:r>
              <a:rPr lang="en-US" b="1">
                <a:solidFill>
                  <a:srgbClr val="FFFFCC"/>
                </a:solidFill>
                <a:latin typeface="Consolas" panose="020B0609020204030204" pitchFamily="49" charset="0"/>
              </a:rPr>
              <a:t>name:Address = new Address()</a:t>
            </a:r>
            <a:r>
              <a:rPr lang="en-US"/>
              <a:t>)</a:t>
            </a:r>
          </a:p>
          <a:p>
            <a:pPr lvl="1"/>
            <a:r>
              <a:rPr lang="en-US"/>
              <a:t>Meta Data Support (annotations used in Angular)</a:t>
            </a:r>
          </a:p>
          <a:p>
            <a:pPr lvl="1"/>
            <a:r>
              <a:rPr lang="en-US"/>
              <a:t>Tooling support: Typescript Service </a:t>
            </a:r>
          </a:p>
          <a:p>
            <a:pPr lvl="1"/>
            <a:r>
              <a:rPr lang="en-US" b="1"/>
              <a:t>Excellent</a:t>
            </a:r>
            <a:r>
              <a:rPr lang="en-US"/>
              <a:t> Intellisense support in many editors</a:t>
            </a:r>
          </a:p>
        </p:txBody>
      </p:sp>
      <p:pic>
        <p:nvPicPr>
          <p:cNvPr id="3074" name="Picture 2" descr="ts.png (1187×1187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54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64520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1241</Words>
  <Application>Microsoft Office PowerPoint</Application>
  <PresentationFormat>On-screen Show (4:3)</PresentationFormat>
  <Paragraphs>330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Consolas</vt:lpstr>
      <vt:lpstr>Segoe UI Light</vt:lpstr>
      <vt:lpstr>Times New Roman</vt:lpstr>
      <vt:lpstr>Verdana</vt:lpstr>
      <vt:lpstr>Wingdings</vt:lpstr>
      <vt:lpstr>devteach-template</vt:lpstr>
      <vt:lpstr>1_devteach-template</vt:lpstr>
      <vt:lpstr>Angular Applications with ASP.NET Core Backends</vt:lpstr>
      <vt:lpstr>About the Presenter</vt:lpstr>
      <vt:lpstr>Modern Web Development</vt:lpstr>
      <vt:lpstr>Angular and ASP.NET Core</vt:lpstr>
      <vt:lpstr>What is Angular</vt:lpstr>
      <vt:lpstr>Why Angular?</vt:lpstr>
      <vt:lpstr>Angular (4)</vt:lpstr>
      <vt:lpstr>Angular/Typescript Build Process</vt:lpstr>
      <vt:lpstr>Typescript</vt:lpstr>
      <vt:lpstr>Getting Started with Angular</vt:lpstr>
      <vt:lpstr>Start Simple</vt:lpstr>
      <vt:lpstr>Key Features</vt:lpstr>
      <vt:lpstr>Angular Classes as Components</vt:lpstr>
      <vt:lpstr>What's a Component?</vt:lpstr>
      <vt:lpstr>PowerPoint Presentation</vt:lpstr>
      <vt:lpstr>Html View</vt:lpstr>
      <vt:lpstr>Angular Component Templates</vt:lpstr>
      <vt:lpstr>Top Level Composition</vt:lpstr>
      <vt:lpstr>Angular MV*</vt:lpstr>
      <vt:lpstr>Forms and Form Validation</vt:lpstr>
      <vt:lpstr>Angular Coponent Classes</vt:lpstr>
      <vt:lpstr>ASP.NET Core on the Server</vt:lpstr>
      <vt:lpstr>ASP.NET &amp; .NET Core</vt:lpstr>
      <vt:lpstr>Angular  &amp; ASP.NET Core</vt:lpstr>
      <vt:lpstr>Angular and ASP.NET Core</vt:lpstr>
      <vt:lpstr>ASP.NET Core on IIS</vt:lpstr>
      <vt:lpstr>Let IIS Serve Static Content</vt:lpstr>
      <vt:lpstr>IIS Rewrite Rules for Static Files/HTML 5 Routes</vt:lpstr>
      <vt:lpstr>Publishing ASP.NET Core on IIS</vt:lpstr>
      <vt:lpstr>Angular 2.0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</dc:title>
  <dc:creator/>
  <cp:keywords>Mobile, Web, FoxPro</cp:keywords>
  <cp:lastModifiedBy/>
  <cp:revision>1</cp:revision>
  <dcterms:created xsi:type="dcterms:W3CDTF">2012-09-09T00:06:24Z</dcterms:created>
  <dcterms:modified xsi:type="dcterms:W3CDTF">2017-04-30T06:13:55Z</dcterms:modified>
</cp:coreProperties>
</file>